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79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A049F-5FA9-460A-8BBD-1D26332BCCA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6F26-0915-4667-A72F-2012D5B188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6F26-0915-4667-A72F-2012D5B1887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1AAFE-9C47-4B7A-910C-37BF846E2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7E51-3673-45EE-B082-48C5FE694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133E14-EBD0-4CD8-8819-3983E980FE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BEE0CE-A06A-45F6-96A5-FE095B0B9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180CDC-6ECE-4603-9086-5C9C57C8A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0C7-16F2-4653-AD03-3840B56C5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CA625F-D731-42CB-B220-823F25124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C7B443-B594-4BBA-8210-129927069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CB3FF-0428-4C3A-BC64-7C82ACFA6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F1EB42-818C-4D61-8120-E32430767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418F67-A37A-40EA-AC65-7002A6BDBA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D11D1-A74A-4623-931E-01CB5EFD4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Chemical Bonding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400"/>
            <a:ext cx="64293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Moments (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Polar molecules which have a center of positive and negative charge are said to have a dipole moment</a:t>
            </a:r>
          </a:p>
          <a:p>
            <a:r>
              <a:rPr lang="en-US" dirty="0" smtClean="0"/>
              <a:t>Greater difference in </a:t>
            </a:r>
            <a:r>
              <a:rPr lang="en-US" dirty="0" err="1" smtClean="0"/>
              <a:t>electronegativity</a:t>
            </a:r>
            <a:r>
              <a:rPr lang="en-US" dirty="0" smtClean="0"/>
              <a:t>, greater dipole moment</a:t>
            </a:r>
          </a:p>
          <a:p>
            <a:r>
              <a:rPr lang="en-US" dirty="0" smtClean="0"/>
              <a:t>The dipolar character is shown with an arrow pointing to the negative charge</a:t>
            </a:r>
            <a:endParaRPr lang="en-US" dirty="0"/>
          </a:p>
        </p:txBody>
      </p:sp>
      <p:pic>
        <p:nvPicPr>
          <p:cNvPr id="21506" name="Picture 2" descr="http://intro.chem.okstate.edu/1225/lecture/chapter12/H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19600"/>
            <a:ext cx="3352800" cy="22309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www.chem1.com/acad/webtext/states/state-images/dipole_H2O-L%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352800" cy="4144433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1/15/Water-elpot-transparent-3D-balls.png/250px-Water-elpot-transparent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3900712" cy="3276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molecules have polar bonds but no dipole moment</a:t>
            </a:r>
          </a:p>
          <a:p>
            <a:r>
              <a:rPr lang="en-US" dirty="0" smtClean="0"/>
              <a:t>Occurs when bonds are arranged in a way that cancel each other out</a:t>
            </a:r>
          </a:p>
          <a:p>
            <a:pPr>
              <a:buNone/>
            </a:pPr>
            <a:r>
              <a:rPr lang="en-US" dirty="0" smtClean="0"/>
              <a:t>	- happens in symmetrical molecules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upload.wikimedia.org/wikipedia/commons/d/d9/Polarity_boron_trifluor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581400" cy="3759729"/>
          </a:xfrm>
          <a:prstGeom prst="rect">
            <a:avLst/>
          </a:prstGeom>
          <a:noFill/>
        </p:spPr>
      </p:pic>
      <p:pic>
        <p:nvPicPr>
          <p:cNvPr id="35844" name="Picture 4" descr="http://chemwiki.ucdavis.edu/@api/deki/files/13579/=C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43200"/>
            <a:ext cx="4771153" cy="1447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Osaka" charset="0"/>
              </a:rPr>
              <a:t>Bent: 2 bonded and 1 or 2 lone </a:t>
            </a:r>
            <a:r>
              <a:rPr lang="en-US" dirty="0" smtClean="0">
                <a:latin typeface="Arial" charset="0"/>
                <a:ea typeface="Osaka" charset="0"/>
              </a:rPr>
              <a:t>pair/</a:t>
            </a:r>
            <a:r>
              <a:rPr lang="en-US" dirty="0" err="1" smtClean="0">
                <a:latin typeface="Arial" charset="0"/>
                <a:ea typeface="Osaka" charset="0"/>
              </a:rPr>
              <a:t>s</a:t>
            </a:r>
            <a:r>
              <a:rPr lang="en-US" dirty="0" err="1" smtClean="0">
                <a:latin typeface="Arial" charset="0"/>
                <a:ea typeface="Osaka" charset="0"/>
              </a:rPr>
              <a:t>Bent</a:t>
            </a:r>
            <a:r>
              <a:rPr lang="en-US" dirty="0" smtClean="0">
                <a:latin typeface="Arial" charset="0"/>
                <a:ea typeface="Osaka" charset="0"/>
              </a:rPr>
              <a:t>: </a:t>
            </a:r>
          </a:p>
          <a:p>
            <a:endParaRPr lang="en-US" dirty="0" smtClean="0">
              <a:latin typeface="Arial" charset="0"/>
              <a:ea typeface="Osaka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VSEPR model- four bonded pairs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037" descr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0"/>
            <a:ext cx="24384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8" descr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3076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914400"/>
            <a:ext cx="902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914400"/>
            <a:ext cx="902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030" descr="06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9025" y="1524000"/>
            <a:ext cx="2974975" cy="4038600"/>
          </a:xfrm>
          <a:prstGeom prst="rect">
            <a:avLst/>
          </a:prstGeom>
        </p:spPr>
      </p:pic>
      <p:pic>
        <p:nvPicPr>
          <p:cNvPr id="4" name="Picture 1030" descr="06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21425" y="1676400"/>
            <a:ext cx="2974975" cy="4038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37588" cy="1431925"/>
          </a:xfrm>
        </p:spPr>
        <p:txBody>
          <a:bodyPr/>
          <a:lstStyle/>
          <a:p>
            <a:r>
              <a:rPr lang="en-US" dirty="0"/>
              <a:t>Chemical Forces Hold Atoms Together in Molecules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/>
          <a:lstStyle/>
          <a:p>
            <a:r>
              <a:rPr lang="en-US" dirty="0"/>
              <a:t>Three types of chemical forces</a:t>
            </a:r>
          </a:p>
          <a:p>
            <a:r>
              <a:rPr lang="en-US" dirty="0"/>
              <a:t>Ionic </a:t>
            </a:r>
            <a:r>
              <a:rPr lang="en-US" dirty="0" smtClean="0"/>
              <a:t>Bonds – electrons exchanged to form ions</a:t>
            </a:r>
          </a:p>
          <a:p>
            <a:r>
              <a:rPr lang="en-US" dirty="0" smtClean="0"/>
              <a:t>Covalent Bonds – electrons shared</a:t>
            </a:r>
          </a:p>
          <a:p>
            <a:r>
              <a:rPr lang="en-US" dirty="0" smtClean="0"/>
              <a:t>Metallic Bonds – free electrons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30" descr="06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9025" y="1524000"/>
            <a:ext cx="2974975" cy="4038600"/>
          </a:xfrm>
          <a:prstGeom prst="rect">
            <a:avLst/>
          </a:prstGeom>
        </p:spPr>
      </p:pic>
      <p:pic>
        <p:nvPicPr>
          <p:cNvPr id="6" name="Picture 1030" descr="06_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1306" y="685800"/>
            <a:ext cx="3984587" cy="5410200"/>
          </a:xfr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914400"/>
            <a:ext cx="902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Molecules with a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will align themselves in an electric or magnetic field</a:t>
            </a:r>
          </a:p>
          <a:p>
            <a:r>
              <a:rPr lang="en-US" dirty="0" smtClean="0"/>
              <a:t>They will attract one another to form intermolecular forces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Electron-dot Symbols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Also known as Lewis symbols</a:t>
            </a:r>
          </a:p>
          <a:p>
            <a:r>
              <a:rPr lang="en-US"/>
              <a:t>Show the valence electrons as dots around the symbol</a:t>
            </a:r>
          </a:p>
          <a:p>
            <a:r>
              <a:rPr lang="en-US"/>
              <a:t>Atoms gain, lose or share electrons in an attempt to achieve the same number of electrons as the noble gas closest to them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Octet Rule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Since all noble gases (except He) have 8 valence electrons, atoms undergo reaction to end up with 8  valence electrons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Dot Symbols For Each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Li</a:t>
            </a:r>
          </a:p>
          <a:p>
            <a:pPr>
              <a:lnSpc>
                <a:spcPct val="90000"/>
              </a:lnSpc>
            </a:pPr>
            <a:r>
              <a:rPr lang="en-US" sz="2800"/>
              <a:t>Ni</a:t>
            </a:r>
          </a:p>
          <a:p>
            <a:pPr>
              <a:lnSpc>
                <a:spcPct val="90000"/>
              </a:lnSpc>
            </a:pPr>
            <a:r>
              <a:rPr lang="en-US" sz="2800"/>
              <a:t>Si</a:t>
            </a:r>
          </a:p>
          <a:p>
            <a:pPr>
              <a:lnSpc>
                <a:spcPct val="90000"/>
              </a:lnSpc>
            </a:pPr>
            <a:r>
              <a:rPr lang="en-US" sz="2800"/>
              <a:t>O </a:t>
            </a:r>
          </a:p>
          <a:p>
            <a:pPr>
              <a:lnSpc>
                <a:spcPct val="90000"/>
              </a:lnSpc>
            </a:pPr>
            <a:r>
              <a:rPr lang="en-US" sz="2800"/>
              <a:t>Na</a:t>
            </a:r>
          </a:p>
          <a:p>
            <a:pPr>
              <a:lnSpc>
                <a:spcPct val="90000"/>
              </a:lnSpc>
            </a:pPr>
            <a:r>
              <a:rPr lang="en-US" sz="2800"/>
              <a:t>Cl</a:t>
            </a:r>
          </a:p>
          <a:p>
            <a:pPr>
              <a:lnSpc>
                <a:spcPct val="90000"/>
              </a:lnSpc>
            </a:pPr>
            <a:r>
              <a:rPr lang="en-US" sz="2800"/>
              <a:t>Ne</a:t>
            </a:r>
          </a:p>
          <a:p>
            <a:pPr>
              <a:lnSpc>
                <a:spcPct val="90000"/>
              </a:lnSpc>
            </a:pPr>
            <a:r>
              <a:rPr lang="en-US" sz="2800"/>
              <a:t>H</a:t>
            </a:r>
          </a:p>
          <a:p>
            <a:pPr>
              <a:lnSpc>
                <a:spcPct val="90000"/>
              </a:lnSpc>
            </a:pPr>
            <a:r>
              <a:rPr lang="en-US" sz="2800"/>
              <a:t>He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Electronegativity</a:t>
            </a:r>
            <a:r>
              <a:rPr lang="en-US" dirty="0"/>
              <a:t> is a numerical value that describes an atom’s ability to attract electrons to itself</a:t>
            </a:r>
          </a:p>
          <a:p>
            <a:r>
              <a:rPr lang="en-US" dirty="0"/>
              <a:t>Ranges from .7 to 4.0 (pg. </a:t>
            </a:r>
            <a:r>
              <a:rPr lang="en-US" dirty="0" smtClean="0"/>
              <a:t>357)</a:t>
            </a:r>
            <a:endParaRPr lang="en-US" dirty="0"/>
          </a:p>
          <a:p>
            <a:r>
              <a:rPr lang="en-US" dirty="0"/>
              <a:t>Highest for elements on top right of the periodic table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Spectrum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There is no clear dividing line between ionic and covalent bonds</a:t>
            </a:r>
          </a:p>
          <a:p>
            <a:r>
              <a:rPr lang="en-US"/>
              <a:t>Polar covalent bond – electrons are shared but not equally (somewhat ionic in character)</a:t>
            </a:r>
          </a:p>
          <a:p>
            <a:r>
              <a:rPr lang="en-US"/>
              <a:t>Non-Polar covalent bond – electrons are shared equally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Electronegativity Difference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Greater the difference in electronegativity, the more ionic in character the bond</a:t>
            </a:r>
          </a:p>
          <a:p>
            <a:r>
              <a:rPr lang="en-US"/>
              <a:t>Very different electroneg </a:t>
            </a:r>
            <a:r>
              <a:rPr lang="en-US">
                <a:sym typeface="Symbol" pitchFamily="18" charset="2"/>
              </a:rPr>
              <a:t> ionic</a:t>
            </a:r>
          </a:p>
          <a:p>
            <a:r>
              <a:rPr lang="en-US">
                <a:sym typeface="Symbol" pitchFamily="18" charset="2"/>
              </a:rPr>
              <a:t>Intermediate difference  polar covalent</a:t>
            </a:r>
          </a:p>
          <a:p>
            <a:r>
              <a:rPr lang="en-US">
                <a:sym typeface="Symbol" pitchFamily="18" charset="2"/>
              </a:rPr>
              <a:t>No difference  non-polar covalent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Order the following bonds according to increasing polarity</a:t>
            </a:r>
          </a:p>
          <a:p>
            <a:pPr>
              <a:buFont typeface="Wingdings" pitchFamily="2" charset="2"/>
              <a:buNone/>
            </a:pPr>
            <a:r>
              <a:rPr lang="en-US"/>
              <a:t>	H-H,  O-H,  Cl-H,  S-H,  F-H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labRot.p3d 1"/>
  <p:tag name="POWER3D OPTIONS" val="Medium "/>
  <p:tag name="POWER3D IMAGE0" val="PINBUMP.TGA"/>
  <p:tag name="POWER3D IMAGE1" val="PWRTRANS.TGA"/>
  <p:tag name="POWER3D SOUND" val="Slab Rotate"/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labtilt.p3d 0"/>
  <p:tag name="POWER3D OPTIONS" val="Medium "/>
  <p:tag name="POWER3D IMAGE0" val="PINBUMP.TGA"/>
  <p:tag name="POWER3D IMAGE1" val="PINBUMP.TGA"/>
  <p:tag name="POWER3D IMAGE2" val="PWRTRANS.TGA"/>
  <p:tag name="POWER3D SOUND" val="Slab Tilt"/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labflip.p3d 3"/>
  <p:tag name="POWER3D OPTIONS" val="Medium "/>
  <p:tag name="POWER3D IMAGE0" val="PINBUMP.TGA"/>
  <p:tag name="POWER3D IMAGE1" val="PINBUMP.TGA"/>
  <p:tag name="POWER3D IMAGE2" val="PWRTRANS.TGA"/>
  <p:tag name="POWER3D SOUND" val="Slab Flip"/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ropin.p3d 1"/>
  <p:tag name="POWER3D OPTIONS" val="Medium "/>
  <p:tag name="POWER3D IMAGE0" val="PWRTRANS.TGA"/>
  <p:tag name="POWER3D SOUND" val="Drop In"/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OnEdge.p3d 5"/>
  <p:tag name="POWER3D OPTIONS" val="Medium "/>
  <p:tag name="POWER3D IMAGE0" val="PWRTRANS.TGA"/>
  <p:tag name="POWER3D SOUND" val="On Edge"/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7039</TotalTime>
  <Words>335</Words>
  <Application>Microsoft Office PowerPoint</Application>
  <PresentationFormat>On-screen Show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Chemical Bonding</vt:lpstr>
      <vt:lpstr>Chemical Forces Hold Atoms Together in Molecules</vt:lpstr>
      <vt:lpstr>Electron-dot Symbols</vt:lpstr>
      <vt:lpstr>Octet Rule</vt:lpstr>
      <vt:lpstr>What Are Dot Symbols For Each</vt:lpstr>
      <vt:lpstr>Electronegativity</vt:lpstr>
      <vt:lpstr>Bond Spectrum</vt:lpstr>
      <vt:lpstr>Electronegativity Difference</vt:lpstr>
      <vt:lpstr>Example</vt:lpstr>
      <vt:lpstr>Dipole Moments (μ)</vt:lpstr>
      <vt:lpstr>Water</vt:lpstr>
      <vt:lpstr>Symmetry</vt:lpstr>
      <vt:lpstr>Slide 13</vt:lpstr>
      <vt:lpstr>Slide 14</vt:lpstr>
      <vt:lpstr>VSEPR model- four bonded pairs</vt:lpstr>
      <vt:lpstr>Slide 16</vt:lpstr>
      <vt:lpstr>Slide 17</vt:lpstr>
      <vt:lpstr>Slide 18</vt:lpstr>
      <vt:lpstr>Slide 19</vt:lpstr>
      <vt:lpstr>Slide 20</vt:lpstr>
      <vt:lpstr>Slide 21</vt:lpstr>
      <vt:lpstr>Properties of Molecules with a Dipole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Cabrillo High School</dc:creator>
  <cp:lastModifiedBy>ssg</cp:lastModifiedBy>
  <cp:revision>21</cp:revision>
  <dcterms:created xsi:type="dcterms:W3CDTF">2001-11-16T16:10:22Z</dcterms:created>
  <dcterms:modified xsi:type="dcterms:W3CDTF">2020-07-02T16:18:54Z</dcterms:modified>
</cp:coreProperties>
</file>